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0" r:id="rId3"/>
    <p:sldId id="267" r:id="rId4"/>
    <p:sldId id="262" r:id="rId5"/>
    <p:sldId id="278" r:id="rId6"/>
    <p:sldId id="277" r:id="rId7"/>
    <p:sldId id="263" r:id="rId8"/>
    <p:sldId id="272" r:id="rId9"/>
    <p:sldId id="275" r:id="rId10"/>
    <p:sldId id="271" r:id="rId11"/>
    <p:sldId id="273" r:id="rId12"/>
    <p:sldId id="27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4"/>
    <p:restoredTop sz="94674"/>
  </p:normalViewPr>
  <p:slideViewPr>
    <p:cSldViewPr snapToGrid="0" snapToObjects="1">
      <p:cViewPr varScale="1">
        <p:scale>
          <a:sx n="124" d="100"/>
          <a:sy n="124"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837BB-3468-9149-BD24-2FCBB239CB0A}" type="datetimeFigureOut">
              <a:rPr lang="nl-NL" smtClean="0"/>
              <a:t>27-10-21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7731E-64F5-E34D-A47C-BAB825DF7191}" type="slidenum">
              <a:rPr lang="nl-NL" smtClean="0"/>
              <a:t>‹nr.›</a:t>
            </a:fld>
            <a:endParaRPr lang="nl-NL"/>
          </a:p>
        </p:txBody>
      </p:sp>
    </p:spTree>
    <p:extLst>
      <p:ext uri="{BB962C8B-B14F-4D97-AF65-F5344CB8AC3E}">
        <p14:creationId xmlns:p14="http://schemas.microsoft.com/office/powerpoint/2010/main" val="38088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70A02-0E75-1F4B-926D-445FD5DD0FB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1F2B443-E0E7-BE48-83F6-2C3650AE9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5D1BF29-3A80-6642-A8B2-FA635BA6FFEC}"/>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5" name="Tijdelijke aanduiding voor voettekst 4">
            <a:extLst>
              <a:ext uri="{FF2B5EF4-FFF2-40B4-BE49-F238E27FC236}">
                <a16:creationId xmlns:a16="http://schemas.microsoft.com/office/drawing/2014/main" id="{36DB1CC8-EAFA-2D43-970F-61EB38D6F4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6A3DDF-F852-2141-81C3-1E8A6511DE27}"/>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182046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27B47-5069-EF44-81EC-9D68A4538B8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270461D-31ED-9648-91CC-AE3951715D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04F666-7D61-2F47-981C-4FF701025CCF}"/>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5" name="Tijdelijke aanduiding voor voettekst 4">
            <a:extLst>
              <a:ext uri="{FF2B5EF4-FFF2-40B4-BE49-F238E27FC236}">
                <a16:creationId xmlns:a16="http://schemas.microsoft.com/office/drawing/2014/main" id="{FBDD1F7E-D310-2E49-9FC6-434A41D5ED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6160B4-782D-0248-BE66-215449E32A44}"/>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221482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D61F58-83EE-2F42-8549-6ED232D7958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C802468-6DFB-1249-9A2B-BB415400E8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1AD7B7-4EB3-D34D-BE27-340DC44B7747}"/>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5" name="Tijdelijke aanduiding voor voettekst 4">
            <a:extLst>
              <a:ext uri="{FF2B5EF4-FFF2-40B4-BE49-F238E27FC236}">
                <a16:creationId xmlns:a16="http://schemas.microsoft.com/office/drawing/2014/main" id="{0DDC694E-C875-DD4D-BDF9-152C1931C2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B07F16-0B63-B945-8B7E-296914EB3778}"/>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201157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DAF12-5EF8-0049-8AD3-7889CD59A7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79855E7-6D56-EB47-8A40-A1C718CD091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B92376-2E87-AC44-99CD-5757C3FF6168}"/>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5" name="Tijdelijke aanduiding voor voettekst 4">
            <a:extLst>
              <a:ext uri="{FF2B5EF4-FFF2-40B4-BE49-F238E27FC236}">
                <a16:creationId xmlns:a16="http://schemas.microsoft.com/office/drawing/2014/main" id="{019F7004-C7CC-604B-8396-1A50315FCC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8344BE-E0FD-4249-B669-75380F343B9D}"/>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421314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D5BED-5103-2A42-BEA0-6BBE6FF457E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3D351BE-6229-1F4A-86C1-7D5919C30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0C7C7FA-6E99-4243-9F04-4C70DF99AD28}"/>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5" name="Tijdelijke aanduiding voor voettekst 4">
            <a:extLst>
              <a:ext uri="{FF2B5EF4-FFF2-40B4-BE49-F238E27FC236}">
                <a16:creationId xmlns:a16="http://schemas.microsoft.com/office/drawing/2014/main" id="{ADFB1BC5-84A1-3E4D-B445-2FB50B7F08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E69C4C-C896-B447-8A17-25FB45D80EB6}"/>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92083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11D6E-42C5-A34E-9B16-C59A2882A7C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CFEB4AD-B645-834B-AC91-F38D716FF8F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0A47677-F445-6D4D-A015-935F4F2EAFA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38F1DF5-1888-9D4F-BBD0-6CBE849257E7}"/>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6" name="Tijdelijke aanduiding voor voettekst 5">
            <a:extLst>
              <a:ext uri="{FF2B5EF4-FFF2-40B4-BE49-F238E27FC236}">
                <a16:creationId xmlns:a16="http://schemas.microsoft.com/office/drawing/2014/main" id="{EDDBE513-F7AC-FF47-8284-FD186863CC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436FCF-FAFD-E348-8237-E13D31FDA247}"/>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3270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33743-19F9-DE41-A240-963D631C15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1EB8F62-24B8-B244-8598-D17A6F317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0E6EF0-4030-5D4B-90A6-14C886E1376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9568930-840C-D543-93AC-8B67E141F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344739-D353-B946-87D4-59B45942E0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D8A9C83-9E5B-1E4A-86E8-C2139E7B653F}"/>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8" name="Tijdelijke aanduiding voor voettekst 7">
            <a:extLst>
              <a:ext uri="{FF2B5EF4-FFF2-40B4-BE49-F238E27FC236}">
                <a16:creationId xmlns:a16="http://schemas.microsoft.com/office/drawing/2014/main" id="{26CD9D05-68BF-AF4D-A903-263903F87C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D162958-78CB-7F44-B1BC-B8B5BDF3CE2B}"/>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297928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28231-A9AB-C84F-B44C-27AB9883655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9672667-526F-A149-B705-666CFB9BE0F3}"/>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4" name="Tijdelijke aanduiding voor voettekst 3">
            <a:extLst>
              <a:ext uri="{FF2B5EF4-FFF2-40B4-BE49-F238E27FC236}">
                <a16:creationId xmlns:a16="http://schemas.microsoft.com/office/drawing/2014/main" id="{0FAEF105-91C5-9A4E-A4FE-97192A16CE7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2725802-A5F5-9D4F-AC2D-A19E5C768FD8}"/>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259723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8320A40-E2C7-9C49-BECD-A522C03C1B42}"/>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3" name="Tijdelijke aanduiding voor voettekst 2">
            <a:extLst>
              <a:ext uri="{FF2B5EF4-FFF2-40B4-BE49-F238E27FC236}">
                <a16:creationId xmlns:a16="http://schemas.microsoft.com/office/drawing/2014/main" id="{427B414F-7E83-0240-AFB9-F6BA30A5FCD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2DA448E-2B6B-A74A-A216-9AF14C380F17}"/>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325960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2F744-8EF3-804A-9D59-F86DB2CD48B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D65351F-0B7C-4E49-9AF0-3FE510714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F286DEA-82D5-4043-B37E-093417188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E59D139-D711-4142-A6DC-3189DBD1B6D3}"/>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6" name="Tijdelijke aanduiding voor voettekst 5">
            <a:extLst>
              <a:ext uri="{FF2B5EF4-FFF2-40B4-BE49-F238E27FC236}">
                <a16:creationId xmlns:a16="http://schemas.microsoft.com/office/drawing/2014/main" id="{F98D90BB-67DE-2847-B2DD-17A3BF056D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532638-A6D6-824A-85B1-B4E60D77EF35}"/>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407664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627A3-5305-B44C-B3E0-E8860DEA9F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B76D9E0-D580-684B-81C8-E077DB20F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452684A-47A3-DB4D-913C-CF6462320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D423DC-3973-984B-9844-F0986F337042}"/>
              </a:ext>
            </a:extLst>
          </p:cNvPr>
          <p:cNvSpPr>
            <a:spLocks noGrp="1"/>
          </p:cNvSpPr>
          <p:nvPr>
            <p:ph type="dt" sz="half" idx="10"/>
          </p:nvPr>
        </p:nvSpPr>
        <p:spPr/>
        <p:txBody>
          <a:bodyPr/>
          <a:lstStyle/>
          <a:p>
            <a:fld id="{09E44138-CF95-3442-9DF6-250F1A70A26B}" type="datetimeFigureOut">
              <a:rPr lang="nl-NL" smtClean="0"/>
              <a:t>27-10-21</a:t>
            </a:fld>
            <a:endParaRPr lang="nl-NL"/>
          </a:p>
        </p:txBody>
      </p:sp>
      <p:sp>
        <p:nvSpPr>
          <p:cNvPr id="6" name="Tijdelijke aanduiding voor voettekst 5">
            <a:extLst>
              <a:ext uri="{FF2B5EF4-FFF2-40B4-BE49-F238E27FC236}">
                <a16:creationId xmlns:a16="http://schemas.microsoft.com/office/drawing/2014/main" id="{D718181B-35CD-2E44-ADD9-1CC15B7987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5FA26E-1D29-A140-8757-C8965A72F8B4}"/>
              </a:ext>
            </a:extLst>
          </p:cNvPr>
          <p:cNvSpPr>
            <a:spLocks noGrp="1"/>
          </p:cNvSpPr>
          <p:nvPr>
            <p:ph type="sldNum" sz="quarter" idx="12"/>
          </p:nvPr>
        </p:nvSpPr>
        <p:spPr/>
        <p:txBody>
          <a:bodyPr/>
          <a:lstStyle/>
          <a:p>
            <a:fld id="{BDC9372B-2DE4-2246-A3FB-56EB39E0238D}" type="slidenum">
              <a:rPr lang="nl-NL" smtClean="0"/>
              <a:t>‹nr.›</a:t>
            </a:fld>
            <a:endParaRPr lang="nl-NL"/>
          </a:p>
        </p:txBody>
      </p:sp>
    </p:spTree>
    <p:extLst>
      <p:ext uri="{BB962C8B-B14F-4D97-AF65-F5344CB8AC3E}">
        <p14:creationId xmlns:p14="http://schemas.microsoft.com/office/powerpoint/2010/main" val="398020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9CD154D-7224-E84C-B1DF-66AA602FA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8584A85-6050-6B4E-81A3-C123D150F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680BC6-FADE-5A40-8237-DCDBE6B30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44138-CF95-3442-9DF6-250F1A70A26B}" type="datetimeFigureOut">
              <a:rPr lang="nl-NL" smtClean="0"/>
              <a:t>27-10-21</a:t>
            </a:fld>
            <a:endParaRPr lang="nl-NL"/>
          </a:p>
        </p:txBody>
      </p:sp>
      <p:sp>
        <p:nvSpPr>
          <p:cNvPr id="5" name="Tijdelijke aanduiding voor voettekst 4">
            <a:extLst>
              <a:ext uri="{FF2B5EF4-FFF2-40B4-BE49-F238E27FC236}">
                <a16:creationId xmlns:a16="http://schemas.microsoft.com/office/drawing/2014/main" id="{6A2E0F0B-640B-C443-AFA1-A22EB631C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3E01D6E-875B-6B4D-A6F9-59F9A2356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9372B-2DE4-2246-A3FB-56EB39E0238D}" type="slidenum">
              <a:rPr lang="nl-NL" smtClean="0"/>
              <a:t>‹nr.›</a:t>
            </a:fld>
            <a:endParaRPr lang="nl-NL"/>
          </a:p>
        </p:txBody>
      </p:sp>
    </p:spTree>
    <p:extLst>
      <p:ext uri="{BB962C8B-B14F-4D97-AF65-F5344CB8AC3E}">
        <p14:creationId xmlns:p14="http://schemas.microsoft.com/office/powerpoint/2010/main" val="249290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87BA6-CD8D-744D-A3A1-3189548526A0}"/>
              </a:ext>
            </a:extLst>
          </p:cNvPr>
          <p:cNvSpPr>
            <a:spLocks noGrp="1"/>
          </p:cNvSpPr>
          <p:nvPr>
            <p:ph type="ctrTitle"/>
          </p:nvPr>
        </p:nvSpPr>
        <p:spPr>
          <a:xfrm>
            <a:off x="160400" y="543668"/>
            <a:ext cx="11871199" cy="1789886"/>
          </a:xfrm>
        </p:spPr>
        <p:txBody>
          <a:bodyPr>
            <a:normAutofit/>
          </a:bodyPr>
          <a:lstStyle/>
          <a:p>
            <a:r>
              <a:rPr lang="nl-NL" dirty="0"/>
              <a:t>Erfgoed als ‘middel’</a:t>
            </a:r>
            <a:br>
              <a:rPr lang="nl-NL" dirty="0"/>
            </a:br>
            <a:endParaRPr lang="nl-NL" dirty="0"/>
          </a:p>
        </p:txBody>
      </p:sp>
      <p:sp>
        <p:nvSpPr>
          <p:cNvPr id="3" name="Ondertitel 2">
            <a:extLst>
              <a:ext uri="{FF2B5EF4-FFF2-40B4-BE49-F238E27FC236}">
                <a16:creationId xmlns:a16="http://schemas.microsoft.com/office/drawing/2014/main" id="{E1E4063C-1FB2-5B4D-A833-71BC7F17A1DC}"/>
              </a:ext>
            </a:extLst>
          </p:cNvPr>
          <p:cNvSpPr>
            <a:spLocks noGrp="1"/>
          </p:cNvSpPr>
          <p:nvPr>
            <p:ph type="subTitle" idx="1"/>
          </p:nvPr>
        </p:nvSpPr>
        <p:spPr>
          <a:xfrm>
            <a:off x="8587814" y="4524446"/>
            <a:ext cx="2795951" cy="2009918"/>
          </a:xfrm>
        </p:spPr>
        <p:txBody>
          <a:bodyPr/>
          <a:lstStyle/>
          <a:p>
            <a:r>
              <a:rPr lang="nl-NL" i="1" dirty="0"/>
              <a:t>Frans </a:t>
            </a:r>
            <a:r>
              <a:rPr lang="nl-NL" i="1" dirty="0" err="1"/>
              <a:t>Soeterbroek</a:t>
            </a:r>
            <a:endParaRPr lang="nl-NL" i="1" dirty="0"/>
          </a:p>
          <a:p>
            <a:r>
              <a:rPr lang="nl-NL" i="1" dirty="0">
                <a:solidFill>
                  <a:srgbClr val="7030A0"/>
                </a:solidFill>
              </a:rPr>
              <a:t>De Ruimtemaker</a:t>
            </a:r>
          </a:p>
          <a:p>
            <a:r>
              <a:rPr lang="nl-NL" i="1" dirty="0"/>
              <a:t>28 oktober 2021</a:t>
            </a:r>
          </a:p>
        </p:txBody>
      </p:sp>
      <p:pic>
        <p:nvPicPr>
          <p:cNvPr id="5" name="Afbeelding 4">
            <a:extLst>
              <a:ext uri="{FF2B5EF4-FFF2-40B4-BE49-F238E27FC236}">
                <a16:creationId xmlns:a16="http://schemas.microsoft.com/office/drawing/2014/main" id="{8448D350-03E2-C84C-AFFD-87A74731B132}"/>
              </a:ext>
            </a:extLst>
          </p:cNvPr>
          <p:cNvPicPr>
            <a:picLocks noChangeAspect="1"/>
          </p:cNvPicPr>
          <p:nvPr/>
        </p:nvPicPr>
        <p:blipFill>
          <a:blip r:embed="rId2"/>
          <a:stretch>
            <a:fillRect/>
          </a:stretch>
        </p:blipFill>
        <p:spPr>
          <a:xfrm>
            <a:off x="3012371" y="1576395"/>
            <a:ext cx="5575443" cy="3705210"/>
          </a:xfrm>
          <a:prstGeom prst="rect">
            <a:avLst/>
          </a:prstGeom>
        </p:spPr>
      </p:pic>
    </p:spTree>
    <p:extLst>
      <p:ext uri="{BB962C8B-B14F-4D97-AF65-F5344CB8AC3E}">
        <p14:creationId xmlns:p14="http://schemas.microsoft.com/office/powerpoint/2010/main" val="80657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2D82-F602-654F-989A-C982C73B1EB1}"/>
              </a:ext>
            </a:extLst>
          </p:cNvPr>
          <p:cNvSpPr>
            <a:spLocks noGrp="1"/>
          </p:cNvSpPr>
          <p:nvPr>
            <p:ph type="title"/>
          </p:nvPr>
        </p:nvSpPr>
        <p:spPr/>
        <p:txBody>
          <a:bodyPr/>
          <a:lstStyle/>
          <a:p>
            <a:pPr algn="ctr"/>
            <a:r>
              <a:rPr lang="nl-NL" dirty="0"/>
              <a:t>Het uitdaagrecht en eerste biedingsrecht</a:t>
            </a:r>
          </a:p>
        </p:txBody>
      </p:sp>
      <p:pic>
        <p:nvPicPr>
          <p:cNvPr id="10" name="Tijdelijke aanduiding voor inhoud 9">
            <a:extLst>
              <a:ext uri="{FF2B5EF4-FFF2-40B4-BE49-F238E27FC236}">
                <a16:creationId xmlns:a16="http://schemas.microsoft.com/office/drawing/2014/main" id="{6192C7B2-7873-7445-A8C8-6DEDAFB37B9C}"/>
              </a:ext>
            </a:extLst>
          </p:cNvPr>
          <p:cNvPicPr>
            <a:picLocks noGrp="1" noChangeAspect="1"/>
          </p:cNvPicPr>
          <p:nvPr>
            <p:ph sz="quarter" idx="4"/>
          </p:nvPr>
        </p:nvPicPr>
        <p:blipFill>
          <a:blip r:embed="rId2"/>
          <a:stretch>
            <a:fillRect/>
          </a:stretch>
        </p:blipFill>
        <p:spPr>
          <a:xfrm>
            <a:off x="8896939" y="1586676"/>
            <a:ext cx="3020920" cy="4906199"/>
          </a:xfrm>
        </p:spPr>
      </p:pic>
      <p:pic>
        <p:nvPicPr>
          <p:cNvPr id="12" name="Afbeelding 11">
            <a:extLst>
              <a:ext uri="{FF2B5EF4-FFF2-40B4-BE49-F238E27FC236}">
                <a16:creationId xmlns:a16="http://schemas.microsoft.com/office/drawing/2014/main" id="{4178055F-49CD-584C-8449-ADE701837B99}"/>
              </a:ext>
            </a:extLst>
          </p:cNvPr>
          <p:cNvPicPr>
            <a:picLocks noChangeAspect="1"/>
          </p:cNvPicPr>
          <p:nvPr/>
        </p:nvPicPr>
        <p:blipFill>
          <a:blip r:embed="rId3"/>
          <a:stretch>
            <a:fillRect/>
          </a:stretch>
        </p:blipFill>
        <p:spPr>
          <a:xfrm>
            <a:off x="193132" y="1427354"/>
            <a:ext cx="5224842" cy="2612421"/>
          </a:xfrm>
          <a:prstGeom prst="rect">
            <a:avLst/>
          </a:prstGeom>
        </p:spPr>
      </p:pic>
      <p:pic>
        <p:nvPicPr>
          <p:cNvPr id="6" name="Afbeelding 5">
            <a:extLst>
              <a:ext uri="{FF2B5EF4-FFF2-40B4-BE49-F238E27FC236}">
                <a16:creationId xmlns:a16="http://schemas.microsoft.com/office/drawing/2014/main" id="{90FCFBCE-B116-224C-9506-51E14E74E373}"/>
              </a:ext>
            </a:extLst>
          </p:cNvPr>
          <p:cNvPicPr>
            <a:picLocks noChangeAspect="1"/>
          </p:cNvPicPr>
          <p:nvPr/>
        </p:nvPicPr>
        <p:blipFill>
          <a:blip r:embed="rId4"/>
          <a:stretch>
            <a:fillRect/>
          </a:stretch>
        </p:blipFill>
        <p:spPr>
          <a:xfrm>
            <a:off x="4402069" y="3754222"/>
            <a:ext cx="4494870" cy="3014207"/>
          </a:xfrm>
          <a:prstGeom prst="rect">
            <a:avLst/>
          </a:prstGeom>
        </p:spPr>
      </p:pic>
    </p:spTree>
    <p:extLst>
      <p:ext uri="{BB962C8B-B14F-4D97-AF65-F5344CB8AC3E}">
        <p14:creationId xmlns:p14="http://schemas.microsoft.com/office/powerpoint/2010/main" val="196472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CFB0B-DB8A-6D46-8065-649C0D6A30B9}"/>
              </a:ext>
            </a:extLst>
          </p:cNvPr>
          <p:cNvSpPr>
            <a:spLocks noGrp="1"/>
          </p:cNvSpPr>
          <p:nvPr>
            <p:ph type="title"/>
          </p:nvPr>
        </p:nvSpPr>
        <p:spPr/>
        <p:txBody>
          <a:bodyPr/>
          <a:lstStyle/>
          <a:p>
            <a:r>
              <a:rPr lang="nl-NL" dirty="0"/>
              <a:t>Wat moet de erfgoedwereld hiermee aan? </a:t>
            </a:r>
          </a:p>
        </p:txBody>
      </p:sp>
      <p:sp>
        <p:nvSpPr>
          <p:cNvPr id="3" name="Tijdelijke aanduiding voor inhoud 2">
            <a:extLst>
              <a:ext uri="{FF2B5EF4-FFF2-40B4-BE49-F238E27FC236}">
                <a16:creationId xmlns:a16="http://schemas.microsoft.com/office/drawing/2014/main" id="{EB506416-8419-004C-B686-0CA3339EFAA6}"/>
              </a:ext>
            </a:extLst>
          </p:cNvPr>
          <p:cNvSpPr>
            <a:spLocks noGrp="1"/>
          </p:cNvSpPr>
          <p:nvPr>
            <p:ph sz="half" idx="1"/>
          </p:nvPr>
        </p:nvSpPr>
        <p:spPr>
          <a:xfrm>
            <a:off x="601894" y="1825625"/>
            <a:ext cx="5181600" cy="4351338"/>
          </a:xfrm>
        </p:spPr>
        <p:txBody>
          <a:bodyPr>
            <a:normAutofit fontScale="92500" lnSpcReduction="20000"/>
          </a:bodyPr>
          <a:lstStyle/>
          <a:p>
            <a:r>
              <a:rPr lang="nl-NL" dirty="0"/>
              <a:t>Partner in buurt-/gebiedsgericht werken en </a:t>
            </a:r>
            <a:r>
              <a:rPr lang="nl-NL" dirty="0" err="1"/>
              <a:t>communitybuilding</a:t>
            </a:r>
            <a:endParaRPr lang="nl-NL" dirty="0"/>
          </a:p>
          <a:p>
            <a:r>
              <a:rPr lang="nl-NL" dirty="0"/>
              <a:t>Partner bij ontwikkelen modellen voor positieve gezondheid en ‘meervoudige </a:t>
            </a:r>
            <a:r>
              <a:rPr lang="nl-NL" dirty="0" err="1"/>
              <a:t>waardecreatie</a:t>
            </a:r>
            <a:r>
              <a:rPr lang="nl-NL" dirty="0"/>
              <a:t>’ </a:t>
            </a:r>
          </a:p>
          <a:p>
            <a:r>
              <a:rPr lang="nl-NL" dirty="0"/>
              <a:t>Bondgenoot van de activistische burger</a:t>
            </a:r>
          </a:p>
          <a:p>
            <a:r>
              <a:rPr lang="nl-NL" dirty="0"/>
              <a:t>Actiever in debat over verdeelde en gedeelde identiteit  </a:t>
            </a:r>
          </a:p>
          <a:p>
            <a:pPr marL="0" indent="0">
              <a:buNone/>
            </a:pPr>
            <a:r>
              <a:rPr lang="nl-NL" dirty="0"/>
              <a:t>=&gt; van </a:t>
            </a:r>
            <a:r>
              <a:rPr lang="nl-NL" dirty="0">
                <a:solidFill>
                  <a:srgbClr val="FF0000"/>
                </a:solidFill>
              </a:rPr>
              <a:t>onderzoeks- en projectencarrousel </a:t>
            </a:r>
            <a:r>
              <a:rPr lang="nl-NL" dirty="0"/>
              <a:t>naar duurzame verbindingen </a:t>
            </a:r>
          </a:p>
          <a:p>
            <a:endParaRPr lang="nl-NL" dirty="0"/>
          </a:p>
        </p:txBody>
      </p:sp>
      <p:pic>
        <p:nvPicPr>
          <p:cNvPr id="5" name="Tijdelijke aanduiding voor inhoud 4">
            <a:extLst>
              <a:ext uri="{FF2B5EF4-FFF2-40B4-BE49-F238E27FC236}">
                <a16:creationId xmlns:a16="http://schemas.microsoft.com/office/drawing/2014/main" id="{046D19F3-47B6-174C-B317-C18364174BA8}"/>
              </a:ext>
            </a:extLst>
          </p:cNvPr>
          <p:cNvPicPr>
            <a:picLocks noGrp="1" noChangeAspect="1"/>
          </p:cNvPicPr>
          <p:nvPr>
            <p:ph sz="half" idx="2"/>
          </p:nvPr>
        </p:nvPicPr>
        <p:blipFill>
          <a:blip r:embed="rId2"/>
          <a:stretch>
            <a:fillRect/>
          </a:stretch>
        </p:blipFill>
        <p:spPr>
          <a:xfrm>
            <a:off x="6096000" y="1777017"/>
            <a:ext cx="5643081" cy="4399946"/>
          </a:xfrm>
          <a:prstGeom prst="rect">
            <a:avLst/>
          </a:prstGeom>
        </p:spPr>
      </p:pic>
    </p:spTree>
    <p:extLst>
      <p:ext uri="{BB962C8B-B14F-4D97-AF65-F5344CB8AC3E}">
        <p14:creationId xmlns:p14="http://schemas.microsoft.com/office/powerpoint/2010/main" val="263537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E0BB0-08B9-6A4D-AF0C-F853B799EF3F}"/>
              </a:ext>
            </a:extLst>
          </p:cNvPr>
          <p:cNvSpPr>
            <a:spLocks noGrp="1"/>
          </p:cNvSpPr>
          <p:nvPr>
            <p:ph type="title"/>
          </p:nvPr>
        </p:nvSpPr>
        <p:spPr/>
        <p:txBody>
          <a:bodyPr>
            <a:normAutofit/>
          </a:bodyPr>
          <a:lstStyle/>
          <a:p>
            <a:pPr algn="ctr"/>
            <a:r>
              <a:rPr lang="nl-NL" dirty="0"/>
              <a:t>Wat voor ingangen voor diversiteit en inclusie ben ik in het onderzoek tegengekomen?</a:t>
            </a:r>
          </a:p>
        </p:txBody>
      </p:sp>
      <p:sp>
        <p:nvSpPr>
          <p:cNvPr id="3" name="Tijdelijke aanduiding voor inhoud 2">
            <a:extLst>
              <a:ext uri="{FF2B5EF4-FFF2-40B4-BE49-F238E27FC236}">
                <a16:creationId xmlns:a16="http://schemas.microsoft.com/office/drawing/2014/main" id="{C9EA7D12-650A-4A40-9E4C-C099A144E18C}"/>
              </a:ext>
            </a:extLst>
          </p:cNvPr>
          <p:cNvSpPr>
            <a:spLocks noGrp="1"/>
          </p:cNvSpPr>
          <p:nvPr>
            <p:ph sz="half" idx="1"/>
          </p:nvPr>
        </p:nvSpPr>
        <p:spPr/>
        <p:txBody>
          <a:bodyPr>
            <a:normAutofit fontScale="92500" lnSpcReduction="20000"/>
          </a:bodyPr>
          <a:lstStyle/>
          <a:p>
            <a:pPr>
              <a:buFontTx/>
              <a:buChar char="-"/>
            </a:pPr>
            <a:r>
              <a:rPr lang="nl-NL" dirty="0"/>
              <a:t>Heling, zingeving en ‘er bij horen’ bij kwetsbare groepen</a:t>
            </a:r>
          </a:p>
          <a:p>
            <a:pPr>
              <a:buFontTx/>
              <a:buChar char="-"/>
            </a:pPr>
            <a:r>
              <a:rPr lang="nl-NL" dirty="0"/>
              <a:t>Erkenning van de rol van vrijwilligers en ‘amateurs’</a:t>
            </a:r>
          </a:p>
          <a:p>
            <a:pPr>
              <a:buFontTx/>
              <a:buChar char="-"/>
            </a:pPr>
            <a:r>
              <a:rPr lang="nl-NL" dirty="0"/>
              <a:t>Randstad versus regio </a:t>
            </a:r>
          </a:p>
          <a:p>
            <a:pPr>
              <a:buFontTx/>
              <a:buChar char="-"/>
            </a:pPr>
            <a:r>
              <a:rPr lang="nl-NL" dirty="0"/>
              <a:t>Eigenaarschap erfgoed bij burger en lokale gemeenschappen</a:t>
            </a:r>
          </a:p>
          <a:p>
            <a:pPr>
              <a:buFontTx/>
              <a:buChar char="-"/>
            </a:pPr>
            <a:r>
              <a:rPr lang="nl-NL" dirty="0"/>
              <a:t>De veerkrachtige samenleving met respect voor meervoudige identiteit</a:t>
            </a:r>
          </a:p>
          <a:p>
            <a:pPr>
              <a:buFontTx/>
              <a:buChar char="-"/>
            </a:pPr>
            <a:r>
              <a:rPr lang="nl-NL" dirty="0"/>
              <a:t>Zwarte geschiedenis/ slavernijverleden </a:t>
            </a:r>
          </a:p>
          <a:p>
            <a:pPr>
              <a:buFontTx/>
              <a:buChar char="-"/>
            </a:pPr>
            <a:endParaRPr lang="nl-NL" dirty="0"/>
          </a:p>
          <a:p>
            <a:pPr marL="0" indent="0">
              <a:buNone/>
            </a:pPr>
            <a:endParaRPr lang="nl-NL" dirty="0"/>
          </a:p>
          <a:p>
            <a:pPr marL="0" indent="0">
              <a:buNone/>
            </a:pPr>
            <a:endParaRPr lang="nl-NL" dirty="0"/>
          </a:p>
        </p:txBody>
      </p:sp>
      <p:pic>
        <p:nvPicPr>
          <p:cNvPr id="6" name="Tijdelijke aanduiding voor inhoud 5">
            <a:extLst>
              <a:ext uri="{FF2B5EF4-FFF2-40B4-BE49-F238E27FC236}">
                <a16:creationId xmlns:a16="http://schemas.microsoft.com/office/drawing/2014/main" id="{C76EC9D6-E12D-8146-AF18-D2DC3646BB62}"/>
              </a:ext>
            </a:extLst>
          </p:cNvPr>
          <p:cNvPicPr>
            <a:picLocks noGrp="1" noChangeAspect="1"/>
          </p:cNvPicPr>
          <p:nvPr>
            <p:ph sz="half" idx="2"/>
          </p:nvPr>
        </p:nvPicPr>
        <p:blipFill>
          <a:blip r:embed="rId2"/>
          <a:stretch>
            <a:fillRect/>
          </a:stretch>
        </p:blipFill>
        <p:spPr>
          <a:xfrm>
            <a:off x="6019800" y="2045972"/>
            <a:ext cx="5774933" cy="3856758"/>
          </a:xfrm>
        </p:spPr>
      </p:pic>
    </p:spTree>
    <p:extLst>
      <p:ext uri="{BB962C8B-B14F-4D97-AF65-F5344CB8AC3E}">
        <p14:creationId xmlns:p14="http://schemas.microsoft.com/office/powerpoint/2010/main" val="57847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742A12-002A-3B46-B2AD-6528A53564D6}"/>
              </a:ext>
            </a:extLst>
          </p:cNvPr>
          <p:cNvSpPr>
            <a:spLocks noGrp="1"/>
          </p:cNvSpPr>
          <p:nvPr>
            <p:ph type="title"/>
          </p:nvPr>
        </p:nvSpPr>
        <p:spPr/>
        <p:txBody>
          <a:bodyPr/>
          <a:lstStyle/>
          <a:p>
            <a:pPr algn="ctr"/>
            <a:r>
              <a:rPr lang="nl-NL" dirty="0"/>
              <a:t>Essay erfgoed als middel in sociaal-maatschappelijke domeinen</a:t>
            </a:r>
          </a:p>
        </p:txBody>
      </p:sp>
      <p:sp>
        <p:nvSpPr>
          <p:cNvPr id="8" name="Tijdelijke aanduiding voor inhoud 7">
            <a:extLst>
              <a:ext uri="{FF2B5EF4-FFF2-40B4-BE49-F238E27FC236}">
                <a16:creationId xmlns:a16="http://schemas.microsoft.com/office/drawing/2014/main" id="{BCA97AD0-94A6-CF4C-82D1-E97A649EC522}"/>
              </a:ext>
            </a:extLst>
          </p:cNvPr>
          <p:cNvSpPr>
            <a:spLocks noGrp="1"/>
          </p:cNvSpPr>
          <p:nvPr>
            <p:ph sz="half" idx="1"/>
          </p:nvPr>
        </p:nvSpPr>
        <p:spPr/>
        <p:txBody>
          <a:bodyPr>
            <a:normAutofit fontScale="92500" lnSpcReduction="10000"/>
          </a:bodyPr>
          <a:lstStyle/>
          <a:p>
            <a:pPr marL="0" indent="0">
              <a:buNone/>
            </a:pPr>
            <a:r>
              <a:rPr lang="nl-NL" dirty="0"/>
              <a:t>5 thema’s uit 12 interviews </a:t>
            </a:r>
            <a:r>
              <a:rPr lang="nl-NL" dirty="0">
                <a:sym typeface="Wingdings" pitchFamily="2" charset="2"/>
              </a:rPr>
              <a:t></a:t>
            </a:r>
            <a:endParaRPr lang="nl-NL" dirty="0"/>
          </a:p>
          <a:p>
            <a:r>
              <a:rPr lang="nl-NL" dirty="0"/>
              <a:t>Positieve gezondheid </a:t>
            </a:r>
          </a:p>
          <a:p>
            <a:r>
              <a:rPr lang="nl-NL" dirty="0"/>
              <a:t>Terug naar buurt + leefwereld</a:t>
            </a:r>
          </a:p>
          <a:p>
            <a:r>
              <a:rPr lang="nl-NL" dirty="0"/>
              <a:t>Cruciale rol burgerinitiatief</a:t>
            </a:r>
          </a:p>
          <a:p>
            <a:r>
              <a:rPr lang="nl-NL" dirty="0"/>
              <a:t>Werken met kwetsbare groepen</a:t>
            </a:r>
          </a:p>
          <a:p>
            <a:r>
              <a:rPr lang="nl-NL" dirty="0"/>
              <a:t>Democratie, rechtsstaat en verbonden samenleving</a:t>
            </a:r>
          </a:p>
          <a:p>
            <a:pPr marL="0" indent="0">
              <a:buNone/>
            </a:pPr>
            <a:r>
              <a:rPr lang="nl-NL" dirty="0">
                <a:sym typeface="Wingdings" pitchFamily="2" charset="2"/>
              </a:rPr>
              <a:t> Het gaat niet over erfgoed als middel maar over de maatschappelijke verankering van erfgoed  </a:t>
            </a:r>
            <a:r>
              <a:rPr lang="nl-NL" dirty="0"/>
              <a:t> </a:t>
            </a:r>
          </a:p>
        </p:txBody>
      </p:sp>
      <p:pic>
        <p:nvPicPr>
          <p:cNvPr id="11" name="Tijdelijke aanduiding voor inhoud 10">
            <a:extLst>
              <a:ext uri="{FF2B5EF4-FFF2-40B4-BE49-F238E27FC236}">
                <a16:creationId xmlns:a16="http://schemas.microsoft.com/office/drawing/2014/main" id="{F24C1909-8DD7-3F48-BA08-76CDB0762119}"/>
              </a:ext>
            </a:extLst>
          </p:cNvPr>
          <p:cNvPicPr>
            <a:picLocks noGrp="1" noChangeAspect="1"/>
          </p:cNvPicPr>
          <p:nvPr>
            <p:ph sz="half" idx="2"/>
          </p:nvPr>
        </p:nvPicPr>
        <p:blipFill>
          <a:blip r:embed="rId2"/>
          <a:stretch>
            <a:fillRect/>
          </a:stretch>
        </p:blipFill>
        <p:spPr>
          <a:xfrm>
            <a:off x="6096000" y="2136505"/>
            <a:ext cx="5674450" cy="3729578"/>
          </a:xfrm>
        </p:spPr>
      </p:pic>
    </p:spTree>
    <p:extLst>
      <p:ext uri="{BB962C8B-B14F-4D97-AF65-F5344CB8AC3E}">
        <p14:creationId xmlns:p14="http://schemas.microsoft.com/office/powerpoint/2010/main" val="350795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90550-C1B8-E043-BFFF-CB52B9C77B25}"/>
              </a:ext>
            </a:extLst>
          </p:cNvPr>
          <p:cNvSpPr>
            <a:spLocks noGrp="1"/>
          </p:cNvSpPr>
          <p:nvPr>
            <p:ph type="title"/>
          </p:nvPr>
        </p:nvSpPr>
        <p:spPr>
          <a:xfrm>
            <a:off x="838200" y="827463"/>
            <a:ext cx="10515600" cy="1325563"/>
          </a:xfrm>
        </p:spPr>
        <p:txBody>
          <a:bodyPr>
            <a:normAutofit fontScale="90000"/>
          </a:bodyPr>
          <a:lstStyle/>
          <a:p>
            <a:pPr algn="ctr"/>
            <a:r>
              <a:rPr lang="nl-NL" sz="4900" dirty="0"/>
              <a:t>Stoere gebouwen voor kwetsbare groepen</a:t>
            </a:r>
            <a:br>
              <a:rPr lang="nl-NL" dirty="0"/>
            </a:br>
            <a:r>
              <a:rPr lang="nl-NL" i="1" dirty="0"/>
              <a:t>daaronder zitten grote vragen over het bouwen van  maatschappelijke businesscases, inclusie en hervonden zelfbewustzijn </a:t>
            </a:r>
          </a:p>
        </p:txBody>
      </p:sp>
      <p:pic>
        <p:nvPicPr>
          <p:cNvPr id="7" name="Afbeelding 6">
            <a:extLst>
              <a:ext uri="{FF2B5EF4-FFF2-40B4-BE49-F238E27FC236}">
                <a16:creationId xmlns:a16="http://schemas.microsoft.com/office/drawing/2014/main" id="{98808270-3457-A046-AFD8-EA3A10694900}"/>
              </a:ext>
            </a:extLst>
          </p:cNvPr>
          <p:cNvPicPr>
            <a:picLocks noChangeAspect="1"/>
          </p:cNvPicPr>
          <p:nvPr/>
        </p:nvPicPr>
        <p:blipFill>
          <a:blip r:embed="rId2"/>
          <a:stretch>
            <a:fillRect/>
          </a:stretch>
        </p:blipFill>
        <p:spPr>
          <a:xfrm>
            <a:off x="3028520" y="2926670"/>
            <a:ext cx="6134960" cy="3716548"/>
          </a:xfrm>
          <a:prstGeom prst="rect">
            <a:avLst/>
          </a:prstGeom>
        </p:spPr>
      </p:pic>
    </p:spTree>
    <p:extLst>
      <p:ext uri="{BB962C8B-B14F-4D97-AF65-F5344CB8AC3E}">
        <p14:creationId xmlns:p14="http://schemas.microsoft.com/office/powerpoint/2010/main" val="409300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0C2CAFE-5288-5842-81A7-48E419D9B6B0}"/>
              </a:ext>
            </a:extLst>
          </p:cNvPr>
          <p:cNvSpPr>
            <a:spLocks noGrp="1"/>
          </p:cNvSpPr>
          <p:nvPr>
            <p:ph type="title"/>
          </p:nvPr>
        </p:nvSpPr>
        <p:spPr>
          <a:xfrm>
            <a:off x="1249167" y="1219860"/>
            <a:ext cx="9518150" cy="1325563"/>
          </a:xfrm>
        </p:spPr>
        <p:txBody>
          <a:bodyPr>
            <a:normAutofit fontScale="90000"/>
          </a:bodyPr>
          <a:lstStyle/>
          <a:p>
            <a:pPr algn="ctr"/>
            <a:br>
              <a:rPr lang="nl-NL" dirty="0"/>
            </a:br>
            <a:br>
              <a:rPr lang="nl-NL" dirty="0"/>
            </a:br>
            <a:br>
              <a:rPr lang="nl-NL" dirty="0"/>
            </a:br>
            <a:br>
              <a:rPr lang="nl-NL" dirty="0"/>
            </a:br>
            <a:br>
              <a:rPr lang="nl-NL" dirty="0"/>
            </a:br>
            <a:r>
              <a:rPr lang="nl-NL" dirty="0"/>
              <a:t>“</a:t>
            </a:r>
            <a:r>
              <a:rPr lang="nl-NL" i="1" dirty="0"/>
              <a:t>Uitval en jeugdwerkloosheid van jongeren is één van de grote vraagstukken in Europa, leg daar dan direct een relatie mee vanuit erfgoed en verdrag van Faro</a:t>
            </a:r>
            <a:r>
              <a:rPr lang="nl-NL" dirty="0"/>
              <a:t>.” </a:t>
            </a:r>
            <a:br>
              <a:rPr lang="nl-NL" dirty="0"/>
            </a:br>
            <a:endParaRPr lang="nl-NL" dirty="0"/>
          </a:p>
        </p:txBody>
      </p:sp>
    </p:spTree>
    <p:extLst>
      <p:ext uri="{BB962C8B-B14F-4D97-AF65-F5344CB8AC3E}">
        <p14:creationId xmlns:p14="http://schemas.microsoft.com/office/powerpoint/2010/main" val="373596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34B4B-9AC8-3747-B8AE-314542F9DAD8}"/>
              </a:ext>
            </a:extLst>
          </p:cNvPr>
          <p:cNvSpPr>
            <a:spLocks noGrp="1"/>
          </p:cNvSpPr>
          <p:nvPr>
            <p:ph type="title"/>
          </p:nvPr>
        </p:nvSpPr>
        <p:spPr/>
        <p:txBody>
          <a:bodyPr>
            <a:normAutofit fontScale="90000"/>
          </a:bodyPr>
          <a:lstStyle/>
          <a:p>
            <a:pPr algn="ctr"/>
            <a:br>
              <a:rPr lang="nl-NL" i="1" dirty="0"/>
            </a:br>
            <a:br>
              <a:rPr lang="nl-NL" i="1" dirty="0"/>
            </a:br>
            <a:br>
              <a:rPr lang="nl-NL" i="1" dirty="0"/>
            </a:br>
            <a:br>
              <a:rPr lang="nl-NL" i="1" dirty="0"/>
            </a:br>
            <a:br>
              <a:rPr lang="nl-NL" i="1" dirty="0"/>
            </a:br>
            <a:br>
              <a:rPr lang="nl-NL" i="1" dirty="0"/>
            </a:br>
            <a:br>
              <a:rPr lang="nl-NL" i="1" dirty="0"/>
            </a:br>
            <a:br>
              <a:rPr lang="nl-NL" i="1" dirty="0"/>
            </a:br>
            <a:br>
              <a:rPr lang="nl-NL" i="1" dirty="0"/>
            </a:br>
            <a:r>
              <a:rPr lang="nl-NL" i="1" dirty="0"/>
              <a:t>“Ik woon hier op Wieringen en daar lopen veel mensen rond met een metaaldetector. We hebben zelfs in Hippolytushoef een heuse speciaalzaak voor metaaldetectoren. Dat dat hier zo groot is, is terug te voeren naar een eerdere vondst van een Vikingschat en de hoop dat er nog meer moet liggen. Die lokale context moet je gewoon snappen.” </a:t>
            </a:r>
            <a:br>
              <a:rPr lang="nl-NL" dirty="0"/>
            </a:br>
            <a:endParaRPr lang="nl-NL" dirty="0"/>
          </a:p>
        </p:txBody>
      </p:sp>
    </p:spTree>
    <p:extLst>
      <p:ext uri="{BB962C8B-B14F-4D97-AF65-F5344CB8AC3E}">
        <p14:creationId xmlns:p14="http://schemas.microsoft.com/office/powerpoint/2010/main" val="309743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AC305-FDE5-3248-A2C3-93DD45891C0C}"/>
              </a:ext>
            </a:extLst>
          </p:cNvPr>
          <p:cNvSpPr>
            <a:spLocks noGrp="1"/>
          </p:cNvSpPr>
          <p:nvPr>
            <p:ph type="title"/>
          </p:nvPr>
        </p:nvSpPr>
        <p:spPr>
          <a:xfrm>
            <a:off x="838200" y="365125"/>
            <a:ext cx="10515600" cy="5059630"/>
          </a:xfrm>
        </p:spPr>
        <p:txBody>
          <a:bodyPr/>
          <a:lstStyle/>
          <a:p>
            <a:pPr algn="ctr"/>
            <a:br>
              <a:rPr lang="nl-NL" i="1"/>
            </a:br>
            <a:br>
              <a:rPr lang="nl-NL" i="1"/>
            </a:br>
            <a:r>
              <a:rPr lang="nl-NL" i="1"/>
              <a:t>”</a:t>
            </a:r>
            <a:r>
              <a:rPr lang="nl-NL" i="1" dirty="0"/>
              <a:t>erfgoed is een </a:t>
            </a:r>
            <a:r>
              <a:rPr lang="nl-NL" i="1" dirty="0">
                <a:solidFill>
                  <a:srgbClr val="FF0000"/>
                </a:solidFill>
              </a:rPr>
              <a:t>zachte ingang </a:t>
            </a:r>
            <a:r>
              <a:rPr lang="nl-NL" i="1" dirty="0"/>
              <a:t>om gevoelige thema’s te bespreken, de gelaagdheid van de verhalen aan te boren, en de ‘sense of </a:t>
            </a:r>
            <a:r>
              <a:rPr lang="nl-NL" i="1" dirty="0" err="1"/>
              <a:t>belonging</a:t>
            </a:r>
            <a:r>
              <a:rPr lang="nl-NL" i="1" dirty="0"/>
              <a:t> te versterken”</a:t>
            </a:r>
            <a:r>
              <a:rPr lang="nl-NL" dirty="0"/>
              <a:t> </a:t>
            </a:r>
            <a:br>
              <a:rPr lang="nl-NL" dirty="0"/>
            </a:br>
            <a:br>
              <a:rPr lang="nl-NL" dirty="0"/>
            </a:br>
            <a:endParaRPr lang="nl-NL" dirty="0"/>
          </a:p>
        </p:txBody>
      </p:sp>
    </p:spTree>
    <p:extLst>
      <p:ext uri="{BB962C8B-B14F-4D97-AF65-F5344CB8AC3E}">
        <p14:creationId xmlns:p14="http://schemas.microsoft.com/office/powerpoint/2010/main" val="33410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954D63E-4BDE-714B-8D6B-792B09082CB3}"/>
              </a:ext>
            </a:extLst>
          </p:cNvPr>
          <p:cNvSpPr>
            <a:spLocks noGrp="1"/>
          </p:cNvSpPr>
          <p:nvPr>
            <p:ph type="title"/>
          </p:nvPr>
        </p:nvSpPr>
        <p:spPr/>
        <p:txBody>
          <a:bodyPr>
            <a:normAutofit/>
          </a:bodyPr>
          <a:lstStyle/>
          <a:p>
            <a:pPr algn="ctr"/>
            <a:r>
              <a:rPr lang="nl-NL" dirty="0"/>
              <a:t>Diepere verbindingen  van erfgoed met maatschappelijke vraagstukken</a:t>
            </a:r>
          </a:p>
        </p:txBody>
      </p:sp>
      <p:sp>
        <p:nvSpPr>
          <p:cNvPr id="11" name="Tijdelijke aanduiding voor inhoud 10">
            <a:extLst>
              <a:ext uri="{FF2B5EF4-FFF2-40B4-BE49-F238E27FC236}">
                <a16:creationId xmlns:a16="http://schemas.microsoft.com/office/drawing/2014/main" id="{7771A1BD-99B5-1D45-8E86-821ED73A7524}"/>
              </a:ext>
            </a:extLst>
          </p:cNvPr>
          <p:cNvSpPr>
            <a:spLocks noGrp="1"/>
          </p:cNvSpPr>
          <p:nvPr>
            <p:ph sz="half" idx="1"/>
          </p:nvPr>
        </p:nvSpPr>
        <p:spPr>
          <a:xfrm>
            <a:off x="346963" y="1825625"/>
            <a:ext cx="5181600" cy="4351338"/>
          </a:xfrm>
        </p:spPr>
        <p:txBody>
          <a:bodyPr>
            <a:normAutofit fontScale="92500" lnSpcReduction="20000"/>
          </a:bodyPr>
          <a:lstStyle/>
          <a:p>
            <a:r>
              <a:rPr lang="nl-NL" dirty="0"/>
              <a:t>Erfgoed belangrijk voor </a:t>
            </a:r>
            <a:r>
              <a:rPr lang="nl-NL" dirty="0">
                <a:solidFill>
                  <a:srgbClr val="FF0000"/>
                </a:solidFill>
              </a:rPr>
              <a:t>heling en  betekenisgeving </a:t>
            </a:r>
            <a:r>
              <a:rPr lang="nl-NL" dirty="0"/>
              <a:t>bij kwetsbaren </a:t>
            </a:r>
          </a:p>
          <a:p>
            <a:r>
              <a:rPr lang="nl-NL" dirty="0"/>
              <a:t>De </a:t>
            </a:r>
            <a:r>
              <a:rPr lang="nl-NL" dirty="0">
                <a:solidFill>
                  <a:srgbClr val="FF0000"/>
                </a:solidFill>
              </a:rPr>
              <a:t>gelaagde geschiedenis </a:t>
            </a:r>
            <a:r>
              <a:rPr lang="nl-NL" dirty="0"/>
              <a:t>van onze leefomgeving als bijdrage aan gezond leven</a:t>
            </a:r>
          </a:p>
          <a:p>
            <a:r>
              <a:rPr lang="nl-NL" dirty="0"/>
              <a:t>Het dagelijkse leven (‘</a:t>
            </a:r>
            <a:r>
              <a:rPr lang="nl-NL" dirty="0">
                <a:solidFill>
                  <a:srgbClr val="FF0000"/>
                </a:solidFill>
              </a:rPr>
              <a:t>de leefwereld</a:t>
            </a:r>
            <a:r>
              <a:rPr lang="nl-NL" dirty="0"/>
              <a:t>’) als bron voor creatie erfgoedwaarde</a:t>
            </a:r>
          </a:p>
          <a:p>
            <a:r>
              <a:rPr lang="nl-NL" dirty="0"/>
              <a:t>De </a:t>
            </a:r>
            <a:r>
              <a:rPr lang="nl-NL" dirty="0">
                <a:solidFill>
                  <a:srgbClr val="FF0000"/>
                </a:solidFill>
              </a:rPr>
              <a:t>activistische burger</a:t>
            </a:r>
            <a:r>
              <a:rPr lang="nl-NL" dirty="0"/>
              <a:t> als erfgoedmaker en  erfgoedbewaker </a:t>
            </a:r>
          </a:p>
          <a:p>
            <a:r>
              <a:rPr lang="nl-NL" dirty="0">
                <a:solidFill>
                  <a:srgbClr val="FF0000"/>
                </a:solidFill>
              </a:rPr>
              <a:t>Democratie, rechtsstaat en maatschappelijke veerkracht </a:t>
            </a:r>
            <a:r>
              <a:rPr lang="nl-NL" dirty="0"/>
              <a:t>als belangrijkste gedeelde erfgoed</a:t>
            </a:r>
          </a:p>
          <a:p>
            <a:endParaRPr lang="nl-NL" dirty="0"/>
          </a:p>
          <a:p>
            <a:endParaRPr lang="nl-NL" dirty="0"/>
          </a:p>
        </p:txBody>
      </p:sp>
      <p:sp>
        <p:nvSpPr>
          <p:cNvPr id="12" name="Tijdelijke aanduiding voor inhoud 11">
            <a:extLst>
              <a:ext uri="{FF2B5EF4-FFF2-40B4-BE49-F238E27FC236}">
                <a16:creationId xmlns:a16="http://schemas.microsoft.com/office/drawing/2014/main" id="{091EA4C9-BB98-B342-9E5A-5095A35F9692}"/>
              </a:ext>
            </a:extLst>
          </p:cNvPr>
          <p:cNvSpPr>
            <a:spLocks noGrp="1"/>
          </p:cNvSpPr>
          <p:nvPr>
            <p:ph sz="half" idx="2"/>
          </p:nvPr>
        </p:nvSpPr>
        <p:spPr/>
        <p:txBody>
          <a:bodyPr>
            <a:normAutofit fontScale="92500" lnSpcReduction="20000"/>
          </a:bodyPr>
          <a:lstStyle/>
          <a:p>
            <a:endParaRPr lang="nl-NL"/>
          </a:p>
        </p:txBody>
      </p:sp>
      <p:pic>
        <p:nvPicPr>
          <p:cNvPr id="8" name="Afbeelding 7">
            <a:extLst>
              <a:ext uri="{FF2B5EF4-FFF2-40B4-BE49-F238E27FC236}">
                <a16:creationId xmlns:a16="http://schemas.microsoft.com/office/drawing/2014/main" id="{7AA9FCAD-522E-3541-B03F-60DE769CBF28}"/>
              </a:ext>
            </a:extLst>
          </p:cNvPr>
          <p:cNvPicPr>
            <a:picLocks noChangeAspect="1"/>
          </p:cNvPicPr>
          <p:nvPr/>
        </p:nvPicPr>
        <p:blipFill>
          <a:blip r:embed="rId2"/>
          <a:stretch>
            <a:fillRect/>
          </a:stretch>
        </p:blipFill>
        <p:spPr>
          <a:xfrm>
            <a:off x="5486553" y="1825625"/>
            <a:ext cx="6527011" cy="4351338"/>
          </a:xfrm>
          <a:prstGeom prst="rect">
            <a:avLst/>
          </a:prstGeom>
        </p:spPr>
      </p:pic>
    </p:spTree>
    <p:extLst>
      <p:ext uri="{BB962C8B-B14F-4D97-AF65-F5344CB8AC3E}">
        <p14:creationId xmlns:p14="http://schemas.microsoft.com/office/powerpoint/2010/main" val="331149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81EE7-0C77-7E42-B792-0369A5C0D080}"/>
              </a:ext>
            </a:extLst>
          </p:cNvPr>
          <p:cNvSpPr>
            <a:spLocks noGrp="1"/>
          </p:cNvSpPr>
          <p:nvPr>
            <p:ph type="title"/>
          </p:nvPr>
        </p:nvSpPr>
        <p:spPr/>
        <p:txBody>
          <a:bodyPr/>
          <a:lstStyle/>
          <a:p>
            <a:pPr algn="ctr"/>
            <a:r>
              <a:rPr lang="nl-NL" dirty="0"/>
              <a:t>Mijn radicale interpretatie van het verdrag van Faro </a:t>
            </a:r>
          </a:p>
        </p:txBody>
      </p:sp>
      <p:sp>
        <p:nvSpPr>
          <p:cNvPr id="3" name="Tijdelijke aanduiding voor inhoud 2">
            <a:extLst>
              <a:ext uri="{FF2B5EF4-FFF2-40B4-BE49-F238E27FC236}">
                <a16:creationId xmlns:a16="http://schemas.microsoft.com/office/drawing/2014/main" id="{355A29C1-EF77-9C44-9334-876AB4942316}"/>
              </a:ext>
            </a:extLst>
          </p:cNvPr>
          <p:cNvSpPr>
            <a:spLocks noGrp="1"/>
          </p:cNvSpPr>
          <p:nvPr>
            <p:ph sz="half" idx="1"/>
          </p:nvPr>
        </p:nvSpPr>
        <p:spPr/>
        <p:txBody>
          <a:bodyPr>
            <a:normAutofit/>
          </a:bodyPr>
          <a:lstStyle/>
          <a:p>
            <a:r>
              <a:rPr lang="nl-NL" dirty="0"/>
              <a:t>Maak erfgoed echt </a:t>
            </a:r>
            <a:r>
              <a:rPr lang="nl-NL" dirty="0">
                <a:solidFill>
                  <a:srgbClr val="FF0000"/>
                </a:solidFill>
              </a:rPr>
              <a:t>dienstbaar</a:t>
            </a:r>
            <a:r>
              <a:rPr lang="nl-NL" dirty="0"/>
              <a:t> aan maatschappelijke vraagstukken</a:t>
            </a:r>
          </a:p>
          <a:p>
            <a:r>
              <a:rPr lang="nl-NL" dirty="0"/>
              <a:t>Het gaat om</a:t>
            </a:r>
            <a:r>
              <a:rPr lang="nl-NL" dirty="0">
                <a:solidFill>
                  <a:srgbClr val="FF0000"/>
                </a:solidFill>
              </a:rPr>
              <a:t> eigenaarschap </a:t>
            </a:r>
            <a:r>
              <a:rPr lang="nl-NL" dirty="0"/>
              <a:t>burger voor het erfgoed en om de-institutionalisering</a:t>
            </a:r>
          </a:p>
          <a:p>
            <a:r>
              <a:rPr lang="nl-NL" dirty="0"/>
              <a:t>Erfgoedwaardering is </a:t>
            </a:r>
            <a:r>
              <a:rPr lang="nl-NL" dirty="0">
                <a:solidFill>
                  <a:srgbClr val="FF0000"/>
                </a:solidFill>
              </a:rPr>
              <a:t>strijd</a:t>
            </a:r>
            <a:r>
              <a:rPr lang="nl-NL" dirty="0"/>
              <a:t> dus laten we activistische erfgoedgemeenschappen</a:t>
            </a:r>
            <a:r>
              <a:rPr lang="nl-NL" dirty="0">
                <a:solidFill>
                  <a:srgbClr val="FF0000"/>
                </a:solidFill>
              </a:rPr>
              <a:t> </a:t>
            </a:r>
            <a:r>
              <a:rPr lang="nl-NL" dirty="0"/>
              <a:t>bouwen</a:t>
            </a:r>
          </a:p>
        </p:txBody>
      </p:sp>
      <p:pic>
        <p:nvPicPr>
          <p:cNvPr id="10" name="Tijdelijke aanduiding voor inhoud 9">
            <a:extLst>
              <a:ext uri="{FF2B5EF4-FFF2-40B4-BE49-F238E27FC236}">
                <a16:creationId xmlns:a16="http://schemas.microsoft.com/office/drawing/2014/main" id="{F024A011-B1E3-E940-A635-6E9BAC95136E}"/>
              </a:ext>
            </a:extLst>
          </p:cNvPr>
          <p:cNvPicPr>
            <a:picLocks noGrp="1" noChangeAspect="1"/>
          </p:cNvPicPr>
          <p:nvPr>
            <p:ph sz="half" idx="2"/>
          </p:nvPr>
        </p:nvPicPr>
        <p:blipFill>
          <a:blip r:embed="rId2"/>
          <a:stretch>
            <a:fillRect/>
          </a:stretch>
        </p:blipFill>
        <p:spPr>
          <a:xfrm>
            <a:off x="5753528" y="1912575"/>
            <a:ext cx="5959011" cy="3968000"/>
          </a:xfrm>
        </p:spPr>
      </p:pic>
    </p:spTree>
    <p:extLst>
      <p:ext uri="{BB962C8B-B14F-4D97-AF65-F5344CB8AC3E}">
        <p14:creationId xmlns:p14="http://schemas.microsoft.com/office/powerpoint/2010/main" val="30903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92126-998E-6547-9FD4-33FBFAA9ADCA}"/>
              </a:ext>
            </a:extLst>
          </p:cNvPr>
          <p:cNvSpPr>
            <a:spLocks noGrp="1"/>
          </p:cNvSpPr>
          <p:nvPr>
            <p:ph type="title"/>
          </p:nvPr>
        </p:nvSpPr>
        <p:spPr>
          <a:xfrm>
            <a:off x="838200" y="231561"/>
            <a:ext cx="10515600" cy="1325563"/>
          </a:xfrm>
        </p:spPr>
        <p:txBody>
          <a:bodyPr/>
          <a:lstStyle/>
          <a:p>
            <a:pPr algn="ctr"/>
            <a:r>
              <a:rPr lang="nl-NL" dirty="0"/>
              <a:t>Mobiliseren van de gemeenschap om eigenaarschap te realiseren</a:t>
            </a:r>
          </a:p>
        </p:txBody>
      </p:sp>
      <p:pic>
        <p:nvPicPr>
          <p:cNvPr id="14" name="Tijdelijke aanduiding voor inhoud 13">
            <a:extLst>
              <a:ext uri="{FF2B5EF4-FFF2-40B4-BE49-F238E27FC236}">
                <a16:creationId xmlns:a16="http://schemas.microsoft.com/office/drawing/2014/main" id="{5224B9E7-586B-6145-9A8D-7C1D40B2268E}"/>
              </a:ext>
            </a:extLst>
          </p:cNvPr>
          <p:cNvPicPr>
            <a:picLocks noGrp="1" noChangeAspect="1"/>
          </p:cNvPicPr>
          <p:nvPr>
            <p:ph sz="half" idx="1"/>
          </p:nvPr>
        </p:nvPicPr>
        <p:blipFill>
          <a:blip r:embed="rId2"/>
          <a:stretch>
            <a:fillRect/>
          </a:stretch>
        </p:blipFill>
        <p:spPr>
          <a:xfrm>
            <a:off x="6096000" y="3280765"/>
            <a:ext cx="5181600" cy="2682347"/>
          </a:xfrm>
        </p:spPr>
      </p:pic>
      <p:pic>
        <p:nvPicPr>
          <p:cNvPr id="10" name="Afbeelding 9">
            <a:extLst>
              <a:ext uri="{FF2B5EF4-FFF2-40B4-BE49-F238E27FC236}">
                <a16:creationId xmlns:a16="http://schemas.microsoft.com/office/drawing/2014/main" id="{0CD0C75C-10E9-444F-ACFF-8F6F7D9C58B4}"/>
              </a:ext>
            </a:extLst>
          </p:cNvPr>
          <p:cNvPicPr>
            <a:picLocks noChangeAspect="1"/>
          </p:cNvPicPr>
          <p:nvPr/>
        </p:nvPicPr>
        <p:blipFill>
          <a:blip r:embed="rId3"/>
          <a:stretch>
            <a:fillRect/>
          </a:stretch>
        </p:blipFill>
        <p:spPr>
          <a:xfrm>
            <a:off x="745734" y="1701854"/>
            <a:ext cx="4855152" cy="3157822"/>
          </a:xfrm>
          <a:prstGeom prst="rect">
            <a:avLst/>
          </a:prstGeom>
        </p:spPr>
      </p:pic>
      <p:sp>
        <p:nvSpPr>
          <p:cNvPr id="4" name="Tijdelijke aanduiding voor inhoud 3">
            <a:extLst>
              <a:ext uri="{FF2B5EF4-FFF2-40B4-BE49-F238E27FC236}">
                <a16:creationId xmlns:a16="http://schemas.microsoft.com/office/drawing/2014/main" id="{FF18BF19-3282-704A-AF1D-AB597154FBB9}"/>
              </a:ext>
            </a:extLst>
          </p:cNvPr>
          <p:cNvSpPr>
            <a:spLocks noGrp="1"/>
          </p:cNvSpPr>
          <p:nvPr>
            <p:ph sz="half" idx="2"/>
          </p:nvPr>
        </p:nvSpPr>
        <p:spPr/>
        <p:txBody>
          <a:bodyPr/>
          <a:lstStyle/>
          <a:p>
            <a:pPr marL="0" indent="0">
              <a:buNone/>
            </a:pPr>
            <a:r>
              <a:rPr lang="nl-NL" dirty="0"/>
              <a:t>Sjanghaipark, Utrecht Overvecht</a:t>
            </a:r>
          </a:p>
        </p:txBody>
      </p:sp>
    </p:spTree>
    <p:extLst>
      <p:ext uri="{BB962C8B-B14F-4D97-AF65-F5344CB8AC3E}">
        <p14:creationId xmlns:p14="http://schemas.microsoft.com/office/powerpoint/2010/main" val="34203733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7322</TotalTime>
  <Words>437</Words>
  <Application>Microsoft Macintosh PowerPoint</Application>
  <PresentationFormat>Breedbeeld</PresentationFormat>
  <Paragraphs>43</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Erfgoed als ‘middel’ </vt:lpstr>
      <vt:lpstr>Essay erfgoed als middel in sociaal-maatschappelijke domeinen</vt:lpstr>
      <vt:lpstr>Stoere gebouwen voor kwetsbare groepen daaronder zitten grote vragen over het bouwen van  maatschappelijke businesscases, inclusie en hervonden zelfbewustzijn </vt:lpstr>
      <vt:lpstr>     “Uitval en jeugdwerkloosheid van jongeren is één van de grote vraagstukken in Europa, leg daar dan direct een relatie mee vanuit erfgoed en verdrag van Faro.”  </vt:lpstr>
      <vt:lpstr>         “Ik woon hier op Wieringen en daar lopen veel mensen rond met een metaaldetector. We hebben zelfs in Hippolytushoef een heuse speciaalzaak voor metaaldetectoren. Dat dat hier zo groot is, is terug te voeren naar een eerdere vondst van een Vikingschat en de hoop dat er nog meer moet liggen. Die lokale context moet je gewoon snappen.”  </vt:lpstr>
      <vt:lpstr>  ”erfgoed is een zachte ingang om gevoelige thema’s te bespreken, de gelaagdheid van de verhalen aan te boren, en de ‘sense of belonging te versterken”   </vt:lpstr>
      <vt:lpstr>Diepere verbindingen  van erfgoed met maatschappelijke vraagstukken</vt:lpstr>
      <vt:lpstr>Mijn radicale interpretatie van het verdrag van Faro </vt:lpstr>
      <vt:lpstr>Mobiliseren van de gemeenschap om eigenaarschap te realiseren</vt:lpstr>
      <vt:lpstr>Het uitdaagrecht en eerste biedingsrecht</vt:lpstr>
      <vt:lpstr>Wat moet de erfgoedwereld hiermee aan? </vt:lpstr>
      <vt:lpstr>Wat voor ingangen voor diversiteit en inclusie ben ik in het onderzoek tegengekomen?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Erfgoed als middel zien opent nieuwe perspectieven</dc:title>
  <dc:creator>Frans Soeterbroek</dc:creator>
  <cp:lastModifiedBy>Frans Soeterbroek</cp:lastModifiedBy>
  <cp:revision>44</cp:revision>
  <cp:lastPrinted>2021-06-03T07:57:35Z</cp:lastPrinted>
  <dcterms:created xsi:type="dcterms:W3CDTF">2021-05-10T08:48:05Z</dcterms:created>
  <dcterms:modified xsi:type="dcterms:W3CDTF">2021-10-27T09:25:27Z</dcterms:modified>
</cp:coreProperties>
</file>